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56" r:id="rId2"/>
    <p:sldId id="267" r:id="rId3"/>
    <p:sldId id="269" r:id="rId4"/>
    <p:sldId id="270" r:id="rId5"/>
    <p:sldId id="260" r:id="rId6"/>
    <p:sldId id="261" r:id="rId7"/>
    <p:sldId id="259" r:id="rId8"/>
    <p:sldId id="262" r:id="rId9"/>
    <p:sldId id="264" r:id="rId10"/>
    <p:sldId id="265" r:id="rId11"/>
    <p:sldId id="27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aruqui, Ahmad" initials="FA" lastIdx="3"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53" autoAdjust="0"/>
    <p:restoredTop sz="94660"/>
  </p:normalViewPr>
  <p:slideViewPr>
    <p:cSldViewPr>
      <p:cViewPr>
        <p:scale>
          <a:sx n="75" d="100"/>
          <a:sy n="75" d="100"/>
        </p:scale>
        <p:origin x="-318" y="-87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BE361C-9F2D-498F-80F6-116E071A21A9}" type="datetimeFigureOut">
              <a:rPr lang="en-US" smtClean="0"/>
              <a:pPr/>
              <a:t>10/24/2011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A4B5F9-45BB-4502-A1BF-17A6B302DD5F}" type="slidenum">
              <a:rPr lang="en-US" smtClean="0"/>
              <a:pPr/>
              <a:t>‹#›</a:t>
            </a:fld>
            <a:endParaRPr lang="en-US" dirty="0"/>
          </a:p>
        </p:txBody>
      </p:sp>
    </p:spTree>
    <p:extLst>
      <p:ext uri="{BB962C8B-B14F-4D97-AF65-F5344CB8AC3E}">
        <p14:creationId xmlns:p14="http://schemas.microsoft.com/office/powerpoint/2010/main" xmlns="" val="3098146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pic>
        <p:nvPicPr>
          <p:cNvPr id="7" name="Picture 35" descr="ppt copy"/>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8" name="Text Box 31"/>
          <p:cNvSpPr txBox="1">
            <a:spLocks noChangeArrowheads="1"/>
          </p:cNvSpPr>
          <p:nvPr userDrawn="1"/>
        </p:nvSpPr>
        <p:spPr bwMode="gray">
          <a:xfrm>
            <a:off x="0" y="6308725"/>
            <a:ext cx="9144000" cy="549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sz="1000" dirty="0">
                <a:solidFill>
                  <a:schemeClr val="bg1"/>
                </a:solidFill>
                <a:latin typeface="Times New Roman" pitchFamily="18" charset="0"/>
              </a:rPr>
              <a:t>Antitrust/Competition    </a:t>
            </a:r>
            <a:r>
              <a:rPr lang="en-US" sz="1000" dirty="0">
                <a:solidFill>
                  <a:srgbClr val="C0C0C0"/>
                </a:solidFill>
                <a:latin typeface="Times New Roman" pitchFamily="18" charset="0"/>
              </a:rPr>
              <a:t>Commercial Damages</a:t>
            </a:r>
            <a:r>
              <a:rPr lang="en-US" sz="1000" dirty="0">
                <a:latin typeface="Times New Roman" pitchFamily="18" charset="0"/>
              </a:rPr>
              <a:t>    </a:t>
            </a:r>
            <a:r>
              <a:rPr lang="en-US" sz="1000" dirty="0">
                <a:solidFill>
                  <a:schemeClr val="bg1"/>
                </a:solidFill>
                <a:latin typeface="Times New Roman" pitchFamily="18" charset="0"/>
              </a:rPr>
              <a:t>Environmental Litigation and Regulation</a:t>
            </a:r>
            <a:r>
              <a:rPr lang="en-US" sz="1000" dirty="0">
                <a:latin typeface="Times New Roman" pitchFamily="18" charset="0"/>
              </a:rPr>
              <a:t>   </a:t>
            </a:r>
            <a:r>
              <a:rPr lang="en-US" sz="1000" dirty="0">
                <a:solidFill>
                  <a:srgbClr val="C0C0C0"/>
                </a:solidFill>
                <a:latin typeface="Times New Roman" pitchFamily="18" charset="0"/>
              </a:rPr>
              <a:t>Forensic Economics</a:t>
            </a:r>
            <a:r>
              <a:rPr lang="en-US" sz="1000" dirty="0">
                <a:latin typeface="Times New Roman" pitchFamily="18" charset="0"/>
              </a:rPr>
              <a:t>    </a:t>
            </a:r>
            <a:r>
              <a:rPr lang="en-US" sz="1000" dirty="0">
                <a:solidFill>
                  <a:schemeClr val="bg1"/>
                </a:solidFill>
                <a:latin typeface="Times New Roman" pitchFamily="18" charset="0"/>
              </a:rPr>
              <a:t>Intellectual Property</a:t>
            </a:r>
            <a:r>
              <a:rPr lang="en-US" sz="1000" dirty="0">
                <a:latin typeface="Times New Roman" pitchFamily="18" charset="0"/>
              </a:rPr>
              <a:t>    </a:t>
            </a:r>
            <a:r>
              <a:rPr lang="en-US" sz="1000" dirty="0">
                <a:solidFill>
                  <a:srgbClr val="C0C0C0"/>
                </a:solidFill>
                <a:latin typeface="Times New Roman" pitchFamily="18" charset="0"/>
              </a:rPr>
              <a:t>International Arbitration</a:t>
            </a:r>
            <a:r>
              <a:rPr lang="en-US" sz="1000" dirty="0">
                <a:latin typeface="Times New Roman" pitchFamily="18" charset="0"/>
              </a:rPr>
              <a:t>      </a:t>
            </a:r>
            <a:r>
              <a:rPr lang="en-US" sz="1000" dirty="0">
                <a:solidFill>
                  <a:schemeClr val="bg1"/>
                </a:solidFill>
                <a:latin typeface="Times New Roman" pitchFamily="18" charset="0"/>
              </a:rPr>
              <a:t>International Trade</a:t>
            </a:r>
            <a:r>
              <a:rPr lang="en-US" sz="1000" dirty="0">
                <a:latin typeface="Times New Roman" pitchFamily="18" charset="0"/>
              </a:rPr>
              <a:t>   </a:t>
            </a:r>
            <a:r>
              <a:rPr lang="en-US" sz="1000" dirty="0">
                <a:solidFill>
                  <a:srgbClr val="C0C0C0"/>
                </a:solidFill>
                <a:latin typeface="Times New Roman" pitchFamily="18" charset="0"/>
              </a:rPr>
              <a:t>Product Liability</a:t>
            </a:r>
            <a:r>
              <a:rPr lang="en-US" sz="1000" dirty="0">
                <a:latin typeface="Times New Roman" pitchFamily="18" charset="0"/>
              </a:rPr>
              <a:t>    </a:t>
            </a:r>
            <a:r>
              <a:rPr lang="en-US" sz="1000" dirty="0">
                <a:solidFill>
                  <a:schemeClr val="bg1"/>
                </a:solidFill>
                <a:latin typeface="Times New Roman" pitchFamily="18" charset="0"/>
              </a:rPr>
              <a:t>Regulatory Finance and Accounting</a:t>
            </a:r>
            <a:r>
              <a:rPr lang="en-US" sz="1000" dirty="0">
                <a:solidFill>
                  <a:schemeClr val="bg2"/>
                </a:solidFill>
                <a:latin typeface="Times New Roman" pitchFamily="18" charset="0"/>
              </a:rPr>
              <a:t>   </a:t>
            </a:r>
            <a:r>
              <a:rPr lang="en-US" sz="1000" dirty="0">
                <a:solidFill>
                  <a:srgbClr val="C0C0C0"/>
                </a:solidFill>
                <a:latin typeface="Times New Roman" pitchFamily="18" charset="0"/>
              </a:rPr>
              <a:t>Risk Management</a:t>
            </a:r>
            <a:r>
              <a:rPr lang="en-US" sz="1000" dirty="0">
                <a:latin typeface="Times New Roman" pitchFamily="18" charset="0"/>
              </a:rPr>
              <a:t>    </a:t>
            </a:r>
            <a:r>
              <a:rPr lang="en-US" sz="1000" dirty="0">
                <a:solidFill>
                  <a:schemeClr val="bg1"/>
                </a:solidFill>
                <a:latin typeface="Times New Roman" pitchFamily="18" charset="0"/>
              </a:rPr>
              <a:t>Securities</a:t>
            </a:r>
            <a:r>
              <a:rPr lang="en-US" sz="1000" dirty="0">
                <a:latin typeface="Times New Roman" pitchFamily="18" charset="0"/>
              </a:rPr>
              <a:t>   </a:t>
            </a:r>
            <a:r>
              <a:rPr lang="en-US" sz="1000" dirty="0">
                <a:solidFill>
                  <a:srgbClr val="C0C0C0"/>
                </a:solidFill>
                <a:latin typeface="Times New Roman" pitchFamily="18" charset="0"/>
              </a:rPr>
              <a:t>Tax</a:t>
            </a:r>
            <a:r>
              <a:rPr lang="en-US" sz="1000" dirty="0">
                <a:latin typeface="Times New Roman" pitchFamily="18" charset="0"/>
              </a:rPr>
              <a:t>   </a:t>
            </a:r>
            <a:r>
              <a:rPr lang="en-US" sz="1000" dirty="0">
                <a:solidFill>
                  <a:schemeClr val="bg1"/>
                </a:solidFill>
                <a:latin typeface="Times New Roman" pitchFamily="18" charset="0"/>
              </a:rPr>
              <a:t>Utility Regulatory Policy and Ratemaking</a:t>
            </a:r>
            <a:r>
              <a:rPr lang="en-US" sz="1000" dirty="0">
                <a:latin typeface="Times New Roman" pitchFamily="18" charset="0"/>
              </a:rPr>
              <a:t>   </a:t>
            </a:r>
            <a:r>
              <a:rPr lang="en-US" sz="1000" dirty="0">
                <a:solidFill>
                  <a:srgbClr val="C0C0C0"/>
                </a:solidFill>
                <a:latin typeface="Times New Roman" pitchFamily="18" charset="0"/>
              </a:rPr>
              <a:t>Valuation</a:t>
            </a:r>
            <a:r>
              <a:rPr lang="en-US" sz="1000" dirty="0">
                <a:latin typeface="Times New Roman" pitchFamily="18" charset="0"/>
              </a:rPr>
              <a:t>   </a:t>
            </a:r>
            <a:r>
              <a:rPr lang="en-US" sz="1000" dirty="0">
                <a:solidFill>
                  <a:schemeClr val="bg1"/>
                </a:solidFill>
                <a:latin typeface="Times New Roman" pitchFamily="18" charset="0"/>
              </a:rPr>
              <a:t>Electric Power   </a:t>
            </a:r>
            <a:r>
              <a:rPr lang="en-US" sz="1000" dirty="0">
                <a:solidFill>
                  <a:srgbClr val="C0C0C0"/>
                </a:solidFill>
                <a:latin typeface="Times New Roman" pitchFamily="18" charset="0"/>
              </a:rPr>
              <a:t>Financial Institutions</a:t>
            </a:r>
            <a:r>
              <a:rPr lang="en-US" sz="1000" dirty="0">
                <a:latin typeface="Times New Roman" pitchFamily="18" charset="0"/>
              </a:rPr>
              <a:t>   </a:t>
            </a:r>
            <a:r>
              <a:rPr lang="en-US" sz="1000" dirty="0">
                <a:solidFill>
                  <a:schemeClr val="bg1"/>
                </a:solidFill>
                <a:latin typeface="Times New Roman" pitchFamily="18" charset="0"/>
              </a:rPr>
              <a:t>Natural Gas</a:t>
            </a:r>
            <a:r>
              <a:rPr lang="en-US" sz="1000" dirty="0">
                <a:latin typeface="Times New Roman" pitchFamily="18" charset="0"/>
              </a:rPr>
              <a:t>   </a:t>
            </a:r>
            <a:r>
              <a:rPr lang="en-US" sz="1000" dirty="0">
                <a:solidFill>
                  <a:srgbClr val="C0C0C0"/>
                </a:solidFill>
                <a:latin typeface="Times New Roman" pitchFamily="18" charset="0"/>
              </a:rPr>
              <a:t>Petroleum</a:t>
            </a:r>
            <a:r>
              <a:rPr lang="en-US" sz="1000" dirty="0">
                <a:solidFill>
                  <a:schemeClr val="bg1"/>
                </a:solidFill>
                <a:latin typeface="Times New Roman" pitchFamily="18" charset="0"/>
              </a:rPr>
              <a:t>   Pharmaceuticals, Medical Devices, and Biotechnology</a:t>
            </a:r>
            <a:r>
              <a:rPr lang="en-US" sz="1000" dirty="0">
                <a:latin typeface="Times New Roman" pitchFamily="18" charset="0"/>
              </a:rPr>
              <a:t>   </a:t>
            </a:r>
            <a:r>
              <a:rPr lang="en-US" sz="1000" dirty="0">
                <a:solidFill>
                  <a:srgbClr val="C0C0C0"/>
                </a:solidFill>
                <a:latin typeface="Times New Roman" pitchFamily="18" charset="0"/>
              </a:rPr>
              <a:t>Telecommunications and Media</a:t>
            </a:r>
            <a:r>
              <a:rPr lang="en-US" sz="1000" dirty="0">
                <a:solidFill>
                  <a:schemeClr val="bg1"/>
                </a:solidFill>
                <a:latin typeface="Times New Roman" pitchFamily="18" charset="0"/>
              </a:rPr>
              <a:t>   Transportation</a:t>
            </a:r>
            <a:endParaRPr lang="en-US" sz="2400" i="1" dirty="0">
              <a:latin typeface="Times" pitchFamily="18" charset="0"/>
            </a:endParaRPr>
          </a:p>
        </p:txBody>
      </p:sp>
      <p:sp>
        <p:nvSpPr>
          <p:cNvPr id="9" name="Rectangle 32"/>
          <p:cNvSpPr>
            <a:spLocks noChangeArrowheads="1"/>
          </p:cNvSpPr>
          <p:nvPr userDrawn="1"/>
        </p:nvSpPr>
        <p:spPr bwMode="gray">
          <a:xfrm>
            <a:off x="76200" y="5840413"/>
            <a:ext cx="1687513" cy="1984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r>
              <a:rPr lang="en-US" sz="700" dirty="0">
                <a:solidFill>
                  <a:schemeClr val="bg1"/>
                </a:solidFill>
                <a:latin typeface="Times New Roman" pitchFamily="18" charset="0"/>
              </a:rPr>
              <a:t>Copyright </a:t>
            </a:r>
            <a:r>
              <a:rPr lang="en-US" sz="600" dirty="0">
                <a:solidFill>
                  <a:schemeClr val="bg1"/>
                </a:solidFill>
                <a:latin typeface="Times New Roman" pitchFamily="18" charset="0"/>
              </a:rPr>
              <a:t>©</a:t>
            </a:r>
            <a:r>
              <a:rPr lang="en-US" sz="700" dirty="0">
                <a:solidFill>
                  <a:schemeClr val="bg1"/>
                </a:solidFill>
                <a:latin typeface="Times New Roman" pitchFamily="18" charset="0"/>
              </a:rPr>
              <a:t> 2011 </a:t>
            </a:r>
            <a:r>
              <a:rPr lang="en-US" sz="700" i="1" dirty="0">
                <a:solidFill>
                  <a:schemeClr val="bg1"/>
                </a:solidFill>
                <a:latin typeface="Times New Roman" pitchFamily="18" charset="0"/>
              </a:rPr>
              <a:t>The Brattle Group, Inc.</a:t>
            </a:r>
            <a:endParaRPr lang="en-US" sz="700" i="1" dirty="0">
              <a:latin typeface="ITC Officina Serif Book" charset="0"/>
            </a:endParaRPr>
          </a:p>
        </p:txBody>
      </p:sp>
      <p:sp>
        <p:nvSpPr>
          <p:cNvPr id="10" name="Rectangle 33"/>
          <p:cNvSpPr>
            <a:spLocks noChangeArrowheads="1"/>
          </p:cNvSpPr>
          <p:nvPr userDrawn="1"/>
        </p:nvSpPr>
        <p:spPr bwMode="gray">
          <a:xfrm>
            <a:off x="7948613" y="5829300"/>
            <a:ext cx="1119187" cy="244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r>
              <a:rPr lang="en-US" sz="1000" b="1" dirty="0">
                <a:solidFill>
                  <a:schemeClr val="bg1"/>
                </a:solidFill>
                <a:latin typeface="Times New Roman" pitchFamily="18" charset="0"/>
              </a:rPr>
              <a:t>www.brattle.com</a:t>
            </a:r>
            <a:endParaRPr lang="en-US" sz="1000" b="1" dirty="0">
              <a:latin typeface="ITC Officina Serif Book" charset="0"/>
            </a:endParaRPr>
          </a:p>
        </p:txBody>
      </p:sp>
    </p:spTree>
    <p:extLst>
      <p:ext uri="{BB962C8B-B14F-4D97-AF65-F5344CB8AC3E}">
        <p14:creationId xmlns:p14="http://schemas.microsoft.com/office/powerpoint/2010/main" xmlns="" val="3372241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1493598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3567944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28600" y="6492875"/>
            <a:ext cx="2362200" cy="36512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300" b="1" i="1">
                <a:solidFill>
                  <a:schemeClr val="tx2"/>
                </a:solidFill>
                <a:latin typeface="+mj-lt"/>
              </a:defRPr>
            </a:lvl1pPr>
          </a:lstStyle>
          <a:p>
            <a:endParaRPr lang="en-US" dirty="0" smtClean="0"/>
          </a:p>
        </p:txBody>
      </p:sp>
      <p:sp>
        <p:nvSpPr>
          <p:cNvPr id="5" name="Footer Placeholder 4"/>
          <p:cNvSpPr>
            <a:spLocks noGrp="1"/>
          </p:cNvSpPr>
          <p:nvPr>
            <p:ph type="ftr" sz="quarter" idx="11"/>
          </p:nvPr>
        </p:nvSpPr>
        <p:spPr>
          <a:xfrm>
            <a:off x="3124200" y="6492875"/>
            <a:ext cx="2895600" cy="365125"/>
          </a:xfrm>
          <a:prstGeom prst="rect">
            <a:avLst/>
          </a:prstGeom>
        </p:spPr>
        <p:txBody>
          <a:bodyPr/>
          <a:lstStyle>
            <a:lvl1pPr>
              <a:defRPr sz="1300" i="1">
                <a:solidFill>
                  <a:schemeClr val="tx2"/>
                </a:solidFill>
                <a:latin typeface="+mj-lt"/>
              </a:defRPr>
            </a:lvl1pPr>
          </a:lstStyle>
          <a:p>
            <a:endParaRPr lang="en-US" dirty="0"/>
          </a:p>
        </p:txBody>
      </p:sp>
      <p:sp>
        <p:nvSpPr>
          <p:cNvPr id="6" name="Slide Number Placeholder 5"/>
          <p:cNvSpPr>
            <a:spLocks noGrp="1"/>
          </p:cNvSpPr>
          <p:nvPr>
            <p:ph type="sldNum" sz="quarter" idx="12"/>
          </p:nvPr>
        </p:nvSpPr>
        <p:spPr>
          <a:xfrm>
            <a:off x="6553200" y="6492875"/>
            <a:ext cx="2133600" cy="365125"/>
          </a:xfrm>
          <a:prstGeom prst="rect">
            <a:avLst/>
          </a:prstGeom>
        </p:spPr>
        <p:txBody>
          <a:bodyPr/>
          <a:lstStyle>
            <a:lvl1pPr marL="0" marR="0" indent="0" algn="r" defTabSz="914400" rtl="0" eaLnBrk="1" fontAlgn="auto" latinLnBrk="0" hangingPunct="1">
              <a:lnSpc>
                <a:spcPct val="100000"/>
              </a:lnSpc>
              <a:spcBef>
                <a:spcPts val="0"/>
              </a:spcBef>
              <a:spcAft>
                <a:spcPts val="0"/>
              </a:spcAft>
              <a:buClrTx/>
              <a:buSzTx/>
              <a:buFontTx/>
              <a:buNone/>
              <a:tabLst/>
              <a:defRPr sz="1300" b="1" i="1">
                <a:solidFill>
                  <a:schemeClr val="tx2"/>
                </a:solidFill>
                <a:latin typeface="+mj-lt"/>
              </a:defRPr>
            </a:lvl1pPr>
          </a:lstStyle>
          <a:p>
            <a:r>
              <a:rPr lang="en-US" dirty="0" smtClean="0"/>
              <a:t>The Brattle Group</a:t>
            </a:r>
          </a:p>
        </p:txBody>
      </p:sp>
    </p:spTree>
    <p:extLst>
      <p:ext uri="{BB962C8B-B14F-4D97-AF65-F5344CB8AC3E}">
        <p14:creationId xmlns:p14="http://schemas.microsoft.com/office/powerpoint/2010/main" xmlns="" val="1078200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xmlns="" val="3744273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3930896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737514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xmlns="" val="2432203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921335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2013362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1447334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9144000" cy="1143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0" y="0"/>
            <a:ext cx="91440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16068207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752600"/>
            <a:ext cx="7772400" cy="1470025"/>
          </a:xfrm>
        </p:spPr>
        <p:txBody>
          <a:bodyPr>
            <a:noAutofit/>
          </a:bodyPr>
          <a:lstStyle/>
          <a:p>
            <a:r>
              <a:rPr lang="en-US" sz="4800" b="1" dirty="0" smtClean="0"/>
              <a:t>WILL THE SMART GRID ENABLE DYNAMIC PRICING? </a:t>
            </a:r>
            <a:r>
              <a:rPr lang="en-US" sz="3600" b="1" dirty="0" smtClean="0"/>
              <a:t/>
            </a:r>
            <a:br>
              <a:rPr lang="en-US" sz="3600" b="1" dirty="0" smtClean="0"/>
            </a:br>
            <a:r>
              <a:rPr lang="en-US" sz="5400" b="1" dirty="0" smtClean="0"/>
              <a:t> </a:t>
            </a:r>
            <a:endParaRPr lang="en-US" sz="5400" b="1" dirty="0"/>
          </a:p>
        </p:txBody>
      </p:sp>
      <p:sp>
        <p:nvSpPr>
          <p:cNvPr id="3" name="Subtitle 2"/>
          <p:cNvSpPr>
            <a:spLocks noGrp="1"/>
          </p:cNvSpPr>
          <p:nvPr>
            <p:ph type="subTitle" idx="1"/>
          </p:nvPr>
        </p:nvSpPr>
        <p:spPr/>
        <p:txBody>
          <a:bodyPr>
            <a:normAutofit fontScale="85000" lnSpcReduction="20000"/>
          </a:bodyPr>
          <a:lstStyle/>
          <a:p>
            <a:endParaRPr lang="en-US" sz="1800" b="1" dirty="0" smtClean="0">
              <a:solidFill>
                <a:schemeClr val="bg1"/>
              </a:solidFill>
            </a:endParaRPr>
          </a:p>
          <a:p>
            <a:r>
              <a:rPr lang="en-US" sz="3900" b="1" dirty="0" smtClean="0">
                <a:solidFill>
                  <a:schemeClr val="bg1"/>
                </a:solidFill>
              </a:rPr>
              <a:t>Ahmad Faruqui, Ph. D.</a:t>
            </a:r>
          </a:p>
          <a:p>
            <a:endParaRPr lang="en-US" sz="1800" b="1" dirty="0" smtClean="0">
              <a:solidFill>
                <a:schemeClr val="bg1"/>
              </a:solidFill>
            </a:endParaRPr>
          </a:p>
          <a:p>
            <a:r>
              <a:rPr lang="en-US" sz="1800" b="1" dirty="0" smtClean="0">
                <a:solidFill>
                  <a:schemeClr val="bg1"/>
                </a:solidFill>
              </a:rPr>
              <a:t>NE Electric Restructuring Roundtable </a:t>
            </a:r>
          </a:p>
          <a:p>
            <a:r>
              <a:rPr lang="en-US" sz="1800" b="1" dirty="0" smtClean="0">
                <a:solidFill>
                  <a:schemeClr val="bg1"/>
                </a:solidFill>
              </a:rPr>
              <a:t>Boston, Massachusetts </a:t>
            </a:r>
          </a:p>
          <a:p>
            <a:r>
              <a:rPr lang="en-US" sz="1800" b="1" dirty="0" smtClean="0">
                <a:solidFill>
                  <a:schemeClr val="bg1"/>
                </a:solidFill>
              </a:rPr>
              <a:t>October 28, 2011</a:t>
            </a:r>
            <a:endParaRPr lang="en-US" sz="1800" b="1" dirty="0">
              <a:solidFill>
                <a:schemeClr val="bg1"/>
              </a:solidFill>
            </a:endParaRPr>
          </a:p>
        </p:txBody>
      </p:sp>
      <p:sp>
        <p:nvSpPr>
          <p:cNvPr id="4" name="Rectangle 3"/>
          <p:cNvSpPr/>
          <p:nvPr/>
        </p:nvSpPr>
        <p:spPr>
          <a:xfrm>
            <a:off x="2209800" y="5715000"/>
            <a:ext cx="4572000" cy="215444"/>
          </a:xfrm>
          <a:prstGeom prst="rect">
            <a:avLst/>
          </a:prstGeom>
        </p:spPr>
        <p:txBody>
          <a:bodyPr>
            <a:spAutoFit/>
          </a:bodyPr>
          <a:lstStyle/>
          <a:p>
            <a:pPr>
              <a:spcBef>
                <a:spcPct val="50000"/>
              </a:spcBef>
            </a:pPr>
            <a:r>
              <a:rPr lang="en-US" sz="800" dirty="0">
                <a:solidFill>
                  <a:schemeClr val="bg1"/>
                </a:solidFill>
              </a:rPr>
              <a:t>The views expressed in this </a:t>
            </a:r>
            <a:r>
              <a:rPr lang="en-US" sz="800" dirty="0" smtClean="0">
                <a:solidFill>
                  <a:schemeClr val="bg1"/>
                </a:solidFill>
              </a:rPr>
              <a:t>presentation </a:t>
            </a:r>
            <a:r>
              <a:rPr lang="en-US" sz="800" dirty="0">
                <a:solidFill>
                  <a:schemeClr val="bg1"/>
                </a:solidFill>
              </a:rPr>
              <a:t>are strictly </a:t>
            </a:r>
            <a:r>
              <a:rPr lang="en-US" sz="800" dirty="0" smtClean="0">
                <a:solidFill>
                  <a:schemeClr val="bg1"/>
                </a:solidFill>
              </a:rPr>
              <a:t>mine and  </a:t>
            </a:r>
            <a:r>
              <a:rPr lang="en-US" sz="800" dirty="0">
                <a:solidFill>
                  <a:schemeClr val="bg1"/>
                </a:solidFill>
              </a:rPr>
              <a:t>not necessarily </a:t>
            </a:r>
            <a:r>
              <a:rPr lang="en-US" sz="800" dirty="0" smtClean="0">
                <a:solidFill>
                  <a:schemeClr val="bg1"/>
                </a:solidFill>
              </a:rPr>
              <a:t>of </a:t>
            </a:r>
            <a:r>
              <a:rPr lang="en-US" sz="800" i="1" dirty="0">
                <a:solidFill>
                  <a:schemeClr val="bg1"/>
                </a:solidFill>
              </a:rPr>
              <a:t>The Brattle Group, Inc</a:t>
            </a:r>
            <a:r>
              <a:rPr lang="en-US" sz="800" dirty="0">
                <a:solidFill>
                  <a:schemeClr val="bg1"/>
                </a:solidFill>
              </a:rPr>
              <a:t>.</a:t>
            </a:r>
          </a:p>
        </p:txBody>
      </p:sp>
    </p:spTree>
    <p:extLst>
      <p:ext uri="{BB962C8B-B14F-4D97-AF65-F5344CB8AC3E}">
        <p14:creationId xmlns:p14="http://schemas.microsoft.com/office/powerpoint/2010/main" xmlns="" val="581378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t>
            </a:r>
            <a:endParaRPr lang="en-US" dirty="0"/>
          </a:p>
        </p:txBody>
      </p:sp>
      <p:sp>
        <p:nvSpPr>
          <p:cNvPr id="3" name="Content Placeholder 2"/>
          <p:cNvSpPr>
            <a:spLocks noGrp="1"/>
          </p:cNvSpPr>
          <p:nvPr>
            <p:ph idx="1"/>
          </p:nvPr>
        </p:nvSpPr>
        <p:spPr/>
        <p:txBody>
          <a:bodyPr>
            <a:normAutofit/>
          </a:bodyPr>
          <a:lstStyle/>
          <a:p>
            <a:pPr lvl="1">
              <a:lnSpc>
                <a:spcPct val="80000"/>
              </a:lnSpc>
              <a:buFontTx/>
              <a:buChar char="•"/>
            </a:pPr>
            <a:r>
              <a:rPr lang="en-US" sz="2200" dirty="0" smtClean="0">
                <a:latin typeface="Calibri" pitchFamily="34" charset="0"/>
              </a:rPr>
              <a:t>The Brattle Group, “</a:t>
            </a:r>
            <a:r>
              <a:rPr lang="en-US" sz="2200" i="1" dirty="0" smtClean="0">
                <a:latin typeface="Calibri" pitchFamily="34" charset="0"/>
              </a:rPr>
              <a:t>DRex</a:t>
            </a:r>
            <a:r>
              <a:rPr lang="en-US" sz="2200" dirty="0" smtClean="0">
                <a:latin typeface="Calibri" pitchFamily="34" charset="0"/>
              </a:rPr>
              <a:t>: International Database of Dynamic Pricing Experimental Results,” July 2011.</a:t>
            </a:r>
          </a:p>
          <a:p>
            <a:pPr lvl="1">
              <a:lnSpc>
                <a:spcPct val="80000"/>
              </a:lnSpc>
              <a:buFontTx/>
              <a:buChar char="•"/>
            </a:pPr>
            <a:r>
              <a:rPr lang="en-US" sz="2200" dirty="0">
                <a:latin typeface="Calibri" pitchFamily="34" charset="0"/>
              </a:rPr>
              <a:t>Faruqui, Ahmad and Jenny Palmer, “Dynamic Pricing and its Discontents,” </a:t>
            </a:r>
            <a:r>
              <a:rPr lang="en-US" sz="2200" i="1" dirty="0">
                <a:latin typeface="Calibri" pitchFamily="34" charset="0"/>
              </a:rPr>
              <a:t>Regulation</a:t>
            </a:r>
            <a:r>
              <a:rPr lang="en-US" sz="2200" dirty="0">
                <a:latin typeface="Calibri" pitchFamily="34" charset="0"/>
              </a:rPr>
              <a:t>, Fall 2011.</a:t>
            </a:r>
          </a:p>
          <a:p>
            <a:pPr lvl="1">
              <a:lnSpc>
                <a:spcPct val="80000"/>
              </a:lnSpc>
              <a:buFontTx/>
              <a:buChar char="•"/>
            </a:pPr>
            <a:r>
              <a:rPr lang="en-US" sz="2200" dirty="0" smtClean="0">
                <a:latin typeface="Calibri" pitchFamily="34" charset="0"/>
              </a:rPr>
              <a:t>Faruqui, Ahmad, Ryan Hledik, Armando Levy and Alan Madian, “Smart pricing, smart charging,” </a:t>
            </a:r>
            <a:r>
              <a:rPr lang="en-US" sz="2200" i="1" dirty="0" smtClean="0">
                <a:latin typeface="Calibri" pitchFamily="34" charset="0"/>
              </a:rPr>
              <a:t>Public Utilities Fortnightly</a:t>
            </a:r>
            <a:r>
              <a:rPr lang="en-US" sz="2200" dirty="0" smtClean="0">
                <a:latin typeface="Calibri" pitchFamily="34" charset="0"/>
              </a:rPr>
              <a:t>, October 2011.</a:t>
            </a:r>
          </a:p>
          <a:p>
            <a:pPr lvl="1">
              <a:lnSpc>
                <a:spcPct val="80000"/>
              </a:lnSpc>
              <a:buFontTx/>
              <a:buChar char="•"/>
            </a:pPr>
            <a:r>
              <a:rPr lang="en-US" sz="2200" dirty="0" smtClean="0">
                <a:latin typeface="Calibri" pitchFamily="34" charset="0"/>
              </a:rPr>
              <a:t>Faruqui</a:t>
            </a:r>
            <a:r>
              <a:rPr lang="en-US" sz="2200" dirty="0">
                <a:latin typeface="Calibri" pitchFamily="34" charset="0"/>
              </a:rPr>
              <a:t>, Ahmad and Sanem Sergici, “Dynamic pricing of electricity in the mid-Atlantic region: econometric results from the Baltimore gas and electric company experiment,” </a:t>
            </a:r>
            <a:r>
              <a:rPr lang="en-US" sz="2200" i="1" dirty="0">
                <a:latin typeface="Calibri" pitchFamily="34" charset="0"/>
              </a:rPr>
              <a:t>Journal of Regulatory Economics</a:t>
            </a:r>
            <a:r>
              <a:rPr lang="en-US" sz="2200" dirty="0">
                <a:latin typeface="Calibri" pitchFamily="34" charset="0"/>
              </a:rPr>
              <a:t>, Volume 40: Number 1, August 2011.</a:t>
            </a:r>
          </a:p>
          <a:p>
            <a:pPr lvl="1">
              <a:lnSpc>
                <a:spcPct val="80000"/>
              </a:lnSpc>
              <a:buClrTx/>
              <a:buSzTx/>
              <a:buFontTx/>
              <a:buChar char="•"/>
            </a:pPr>
            <a:r>
              <a:rPr lang="en-US" sz="2200" dirty="0">
                <a:latin typeface="Calibri" pitchFamily="34" charset="0"/>
              </a:rPr>
              <a:t>Faruqui, Ahmad and Sanem Sergici, “Household response to dynamic pricing of electricity–a survey of 15 experiments,” </a:t>
            </a:r>
            <a:r>
              <a:rPr lang="en-US" sz="2200" i="1" dirty="0">
                <a:latin typeface="Calibri" pitchFamily="34" charset="0"/>
              </a:rPr>
              <a:t>Journal of Regulatory Economics </a:t>
            </a:r>
            <a:r>
              <a:rPr lang="en-US" sz="2200" dirty="0">
                <a:latin typeface="Calibri" pitchFamily="34" charset="0"/>
              </a:rPr>
              <a:t>(2010), 38:193-225.</a:t>
            </a:r>
          </a:p>
          <a:p>
            <a:endParaRPr lang="en-US" dirty="0"/>
          </a:p>
        </p:txBody>
      </p:sp>
      <p:sp>
        <p:nvSpPr>
          <p:cNvPr id="4" name="Slide Number Placeholder 3"/>
          <p:cNvSpPr>
            <a:spLocks noGrp="1"/>
          </p:cNvSpPr>
          <p:nvPr>
            <p:ph type="sldNum" sz="quarter" idx="12"/>
          </p:nvPr>
        </p:nvSpPr>
        <p:spPr/>
        <p:txBody>
          <a:bodyPr/>
          <a:lstStyle/>
          <a:p>
            <a:r>
              <a:rPr lang="en-US" dirty="0" smtClean="0"/>
              <a:t>The Brattle Group</a:t>
            </a:r>
          </a:p>
        </p:txBody>
      </p:sp>
    </p:spTree>
    <p:extLst>
      <p:ext uri="{BB962C8B-B14F-4D97-AF65-F5344CB8AC3E}">
        <p14:creationId xmlns:p14="http://schemas.microsoft.com/office/powerpoint/2010/main" xmlns="" val="172975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Biography </a:t>
            </a:r>
            <a:endParaRPr lang="en-US" dirty="0"/>
          </a:p>
        </p:txBody>
      </p:sp>
      <p:sp>
        <p:nvSpPr>
          <p:cNvPr id="3" name="Content Placeholder 2"/>
          <p:cNvSpPr>
            <a:spLocks noGrp="1"/>
          </p:cNvSpPr>
          <p:nvPr>
            <p:ph idx="1"/>
          </p:nvPr>
        </p:nvSpPr>
        <p:spPr/>
        <p:txBody>
          <a:bodyPr>
            <a:normAutofit fontScale="47500" lnSpcReduction="20000"/>
          </a:bodyPr>
          <a:lstStyle/>
          <a:p>
            <a:r>
              <a:rPr lang="en-US" dirty="0"/>
              <a:t>Ahmad Faruqui is an expert on matters involving the interaction of customers with the smart grid. He has assisted utilities and state and federal commissions assess the economics of dynamic pricing, demand response, advanced metering infrastructure, and energy efficiency. He pioneered the use of experimentation in understanding customer behavior and his early work on time-of-use pricing experiments is cited in Professor Bonbright’s textbook on public utility rates.</a:t>
            </a:r>
          </a:p>
          <a:p>
            <a:r>
              <a:rPr lang="en-US" dirty="0"/>
              <a:t>He assisted the U.S. Federal Energy Regulatory Commission (FERC) in preparing a National Action Plan for Demand Response, which built on work he did earlier that helped quantify, on a state-by-state basis, the potential for demand response in the US.  In prior years, he has assisted the Electric Power Research Institute in quantifying the potential for energy efficiency in the US and the Edison Electric Institute in quantifying the benefits of dynamic pricing.  He has also worked with ISOs and RTOs in the Midwest, New England, New York and PJM.   </a:t>
            </a:r>
          </a:p>
          <a:p>
            <a:r>
              <a:rPr lang="en-US" dirty="0"/>
              <a:t>He has appeared before commissions and legislative bodies in Arkansas, California, Colorado, Delaware, the District of Columbia, Illinois, Indiana, Kansas, Maryland, Minnesota and Ontario, Canada. He has also addressed several meetings of state and provincial commissioners in the US and Canada and been a featured speaker at conferences in Brazil, France, Ireland, Saudi Arabia and the United Kingdom. </a:t>
            </a:r>
          </a:p>
          <a:p>
            <a:r>
              <a:rPr lang="en-US" dirty="0"/>
              <a:t>The author of four books and more than a hundred papers on energy policy, Faruqui holds a doctoral degree in economics from the University of California at Davis and bachelors and masters degrees from the University of Karachi, Pakistan.</a:t>
            </a:r>
          </a:p>
          <a:p>
            <a:endParaRPr lang="en-US" dirty="0"/>
          </a:p>
        </p:txBody>
      </p:sp>
      <p:sp>
        <p:nvSpPr>
          <p:cNvPr id="4" name="Slide Number Placeholder 3"/>
          <p:cNvSpPr>
            <a:spLocks noGrp="1"/>
          </p:cNvSpPr>
          <p:nvPr>
            <p:ph type="sldNum" sz="quarter" idx="12"/>
          </p:nvPr>
        </p:nvSpPr>
        <p:spPr/>
        <p:txBody>
          <a:bodyPr/>
          <a:lstStyle/>
          <a:p>
            <a:r>
              <a:rPr lang="en-US" smtClean="0"/>
              <a:t>The Brattle Group</a:t>
            </a:r>
            <a:endParaRPr lang="en-US" dirty="0" smtClean="0"/>
          </a:p>
        </p:txBody>
      </p:sp>
    </p:spTree>
    <p:extLst>
      <p:ext uri="{BB962C8B-B14F-4D97-AF65-F5344CB8AC3E}">
        <p14:creationId xmlns:p14="http://schemas.microsoft.com/office/powerpoint/2010/main" xmlns="" val="2668257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Smart Grid is rolling out at a rapid clip </a:t>
            </a:r>
            <a:endParaRPr lang="en-US" dirty="0"/>
          </a:p>
        </p:txBody>
      </p:sp>
      <p:sp>
        <p:nvSpPr>
          <p:cNvPr id="3" name="Content Placeholder 2"/>
          <p:cNvSpPr>
            <a:spLocks noGrp="1"/>
          </p:cNvSpPr>
          <p:nvPr>
            <p:ph idx="1"/>
          </p:nvPr>
        </p:nvSpPr>
        <p:spPr/>
        <p:txBody>
          <a:bodyPr>
            <a:normAutofit lnSpcReduction="10000"/>
          </a:bodyPr>
          <a:lstStyle/>
          <a:p>
            <a:r>
              <a:rPr lang="en-US" dirty="0" smtClean="0"/>
              <a:t>No where is this more evident than in the rollout of smart meters, with 22 million deployed already</a:t>
            </a:r>
          </a:p>
          <a:p>
            <a:r>
              <a:rPr lang="en-US" dirty="0" smtClean="0"/>
              <a:t>The number is projected to grow three-fold in five years and by 2025, all 135 million residential customers may be on smart meters</a:t>
            </a:r>
          </a:p>
          <a:p>
            <a:r>
              <a:rPr lang="en-US" dirty="0" smtClean="0"/>
              <a:t>But how many will be on dynamic pricing?</a:t>
            </a:r>
          </a:p>
          <a:p>
            <a:pPr lvl="1"/>
            <a:r>
              <a:rPr lang="en-US" dirty="0" smtClean="0"/>
              <a:t>Currently, only 1 percent are on time-based pricing </a:t>
            </a:r>
            <a:endParaRPr lang="en-US" dirty="0"/>
          </a:p>
        </p:txBody>
      </p:sp>
      <p:sp>
        <p:nvSpPr>
          <p:cNvPr id="4" name="Slide Number Placeholder 3"/>
          <p:cNvSpPr>
            <a:spLocks noGrp="1"/>
          </p:cNvSpPr>
          <p:nvPr>
            <p:ph type="sldNum" sz="quarter" idx="12"/>
          </p:nvPr>
        </p:nvSpPr>
        <p:spPr/>
        <p:txBody>
          <a:bodyPr/>
          <a:lstStyle/>
          <a:p>
            <a:r>
              <a:rPr lang="en-US" dirty="0" smtClean="0"/>
              <a:t>The Brattle Group</a:t>
            </a:r>
          </a:p>
        </p:txBody>
      </p:sp>
    </p:spTree>
    <p:extLst>
      <p:ext uri="{BB962C8B-B14F-4D97-AF65-F5344CB8AC3E}">
        <p14:creationId xmlns:p14="http://schemas.microsoft.com/office/powerpoint/2010/main" xmlns="" val="255909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Has the tide turned?</a:t>
            </a:r>
            <a:endParaRPr lang="en-US" dirty="0"/>
          </a:p>
        </p:txBody>
      </p:sp>
      <p:sp>
        <p:nvSpPr>
          <p:cNvPr id="3" name="Content Placeholder 2"/>
          <p:cNvSpPr>
            <a:spLocks noGrp="1"/>
          </p:cNvSpPr>
          <p:nvPr>
            <p:ph idx="1"/>
          </p:nvPr>
        </p:nvSpPr>
        <p:spPr/>
        <p:txBody>
          <a:bodyPr>
            <a:normAutofit fontScale="92500"/>
          </a:bodyPr>
          <a:lstStyle/>
          <a:p>
            <a:r>
              <a:rPr lang="en-US" dirty="0" smtClean="0"/>
              <a:t>In a recent survey, 7 state commissions indicated that they support dynamic pricing</a:t>
            </a:r>
          </a:p>
          <a:p>
            <a:r>
              <a:rPr lang="en-US" dirty="0" smtClean="0"/>
              <a:t>50% of the AMI business cases being submitted by utilities reference dynamic pricing </a:t>
            </a:r>
          </a:p>
          <a:p>
            <a:r>
              <a:rPr lang="en-US" dirty="0" smtClean="0"/>
              <a:t>Dynamic pricing was one of the Top 5 issues cited in a survey of utility executives </a:t>
            </a:r>
          </a:p>
          <a:p>
            <a:r>
              <a:rPr lang="en-US" i="1" dirty="0" smtClean="0"/>
              <a:t>Brattle’s</a:t>
            </a:r>
            <a:r>
              <a:rPr lang="en-US" dirty="0" smtClean="0"/>
              <a:t> poll of 50 energy experts indicates that dynamic pricing may be adopted by 20 percent of customers by 2020</a:t>
            </a:r>
            <a:endParaRPr lang="en-US" dirty="0"/>
          </a:p>
        </p:txBody>
      </p:sp>
      <p:sp>
        <p:nvSpPr>
          <p:cNvPr id="4" name="Slide Number Placeholder 3"/>
          <p:cNvSpPr>
            <a:spLocks noGrp="1"/>
          </p:cNvSpPr>
          <p:nvPr>
            <p:ph type="sldNum" sz="quarter" idx="12"/>
          </p:nvPr>
        </p:nvSpPr>
        <p:spPr/>
        <p:txBody>
          <a:bodyPr/>
          <a:lstStyle/>
          <a:p>
            <a:r>
              <a:rPr lang="en-US" dirty="0" smtClean="0"/>
              <a:t>The Brattle Group</a:t>
            </a:r>
          </a:p>
        </p:txBody>
      </p:sp>
    </p:spTree>
    <p:extLst>
      <p:ext uri="{BB962C8B-B14F-4D97-AF65-F5344CB8AC3E}">
        <p14:creationId xmlns:p14="http://schemas.microsoft.com/office/powerpoint/2010/main" xmlns="" val="1574745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has made a difference?</a:t>
            </a:r>
            <a:endParaRPr lang="en-US" dirty="0"/>
          </a:p>
        </p:txBody>
      </p:sp>
      <p:sp>
        <p:nvSpPr>
          <p:cNvPr id="3" name="Content Placeholder 2"/>
          <p:cNvSpPr>
            <a:spLocks noGrp="1"/>
          </p:cNvSpPr>
          <p:nvPr>
            <p:ph idx="1"/>
          </p:nvPr>
        </p:nvSpPr>
        <p:spPr/>
        <p:txBody>
          <a:bodyPr>
            <a:normAutofit/>
          </a:bodyPr>
          <a:lstStyle/>
          <a:p>
            <a:r>
              <a:rPr lang="en-US" dirty="0" smtClean="0"/>
              <a:t>The inexorable roll out of dynamic pricing experiments  </a:t>
            </a:r>
          </a:p>
          <a:p>
            <a:r>
              <a:rPr lang="en-US" dirty="0" smtClean="0"/>
              <a:t>About two dozen have been carried out over the past decade across three continents, involving more than 100,000 customers and 109 tests</a:t>
            </a:r>
            <a:endParaRPr lang="en-US" dirty="0"/>
          </a:p>
        </p:txBody>
      </p:sp>
      <p:sp>
        <p:nvSpPr>
          <p:cNvPr id="4" name="Slide Number Placeholder 3"/>
          <p:cNvSpPr>
            <a:spLocks noGrp="1"/>
          </p:cNvSpPr>
          <p:nvPr>
            <p:ph type="sldNum" sz="quarter" idx="12"/>
          </p:nvPr>
        </p:nvSpPr>
        <p:spPr/>
        <p:txBody>
          <a:bodyPr/>
          <a:lstStyle/>
          <a:p>
            <a:r>
              <a:rPr lang="en-US" dirty="0" smtClean="0"/>
              <a:t>The Brattle Group</a:t>
            </a:r>
          </a:p>
        </p:txBody>
      </p:sp>
    </p:spTree>
    <p:extLst>
      <p:ext uri="{BB962C8B-B14F-4D97-AF65-F5344CB8AC3E}">
        <p14:creationId xmlns:p14="http://schemas.microsoft.com/office/powerpoint/2010/main" xmlns="" val="3363772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When filtered by rate and technology, the impacts yield a “Manhattan Skyline”  </a:t>
            </a:r>
            <a:r>
              <a:rPr lang="en-US" dirty="0" smtClean="0"/>
              <a:t> </a:t>
            </a:r>
            <a:endParaRPr lang="en-US" dirty="0"/>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5250" y="1295400"/>
            <a:ext cx="8953500" cy="5295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Slide Number Placeholder 5"/>
          <p:cNvSpPr>
            <a:spLocks noGrp="1"/>
          </p:cNvSpPr>
          <p:nvPr>
            <p:ph type="sldNum" sz="quarter" idx="12"/>
          </p:nvPr>
        </p:nvSpPr>
        <p:spPr/>
        <p:txBody>
          <a:bodyPr/>
          <a:lstStyle/>
          <a:p>
            <a:r>
              <a:rPr lang="en-US" dirty="0" smtClean="0"/>
              <a:t>The Brattle Group</a:t>
            </a:r>
          </a:p>
        </p:txBody>
      </p:sp>
    </p:spTree>
    <p:extLst>
      <p:ext uri="{BB962C8B-B14F-4D97-AF65-F5344CB8AC3E}">
        <p14:creationId xmlns:p14="http://schemas.microsoft.com/office/powerpoint/2010/main" xmlns="" val="30259869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The best-designed pilots allow us to infer the “Arc of Price Responsiveness” with much clarity </a:t>
            </a:r>
            <a:endParaRPr lang="en-US" sz="3200" dirty="0"/>
          </a:p>
        </p:txBody>
      </p:sp>
      <p:sp>
        <p:nvSpPr>
          <p:cNvPr id="5" name="Slide Number Placeholder 4"/>
          <p:cNvSpPr>
            <a:spLocks noGrp="1"/>
          </p:cNvSpPr>
          <p:nvPr>
            <p:ph type="sldNum" sz="quarter" idx="12"/>
          </p:nvPr>
        </p:nvSpPr>
        <p:spPr/>
        <p:txBody>
          <a:bodyPr/>
          <a:lstStyle/>
          <a:p>
            <a:r>
              <a:rPr lang="en-US" dirty="0" smtClean="0"/>
              <a:t>The Brattle Group</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5250" y="1149350"/>
            <a:ext cx="8953500" cy="5295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3696642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 most cases, the inclusion of enabling technology boosts price responsiveness </a:t>
            </a:r>
            <a:endParaRPr lang="en-US" dirty="0"/>
          </a:p>
        </p:txBody>
      </p:sp>
      <p:sp>
        <p:nvSpPr>
          <p:cNvPr id="5" name="Slide Number Placeholder 4"/>
          <p:cNvSpPr>
            <a:spLocks noGrp="1"/>
          </p:cNvSpPr>
          <p:nvPr>
            <p:ph type="sldNum" sz="quarter" idx="12"/>
          </p:nvPr>
        </p:nvSpPr>
        <p:spPr/>
        <p:txBody>
          <a:bodyPr/>
          <a:lstStyle/>
          <a:p>
            <a:r>
              <a:rPr lang="en-US" dirty="0" smtClean="0"/>
              <a:t>The Brattle Group</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2550" y="1155700"/>
            <a:ext cx="8953500" cy="5295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7416517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Low income customers are likely to benefit from dynamic pricing, even if they don’t respond </a:t>
            </a:r>
            <a:r>
              <a:rPr lang="en-US" dirty="0" smtClean="0"/>
              <a:t> </a:t>
            </a:r>
            <a:endParaRPr lang="en-US" dirty="0"/>
          </a:p>
        </p:txBody>
      </p:sp>
      <p:pic>
        <p:nvPicPr>
          <p:cNvPr id="5128" name="Picture 8"/>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b="58663"/>
          <a:stretch/>
        </p:blipFill>
        <p:spPr bwMode="auto">
          <a:xfrm>
            <a:off x="490538" y="1157288"/>
            <a:ext cx="8670925" cy="26019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129" name="Picture 9"/>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b="58663"/>
          <a:stretch/>
        </p:blipFill>
        <p:spPr bwMode="auto">
          <a:xfrm>
            <a:off x="490538" y="3708400"/>
            <a:ext cx="8670925" cy="26019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Pentagon 4"/>
          <p:cNvSpPr/>
          <p:nvPr/>
        </p:nvSpPr>
        <p:spPr>
          <a:xfrm>
            <a:off x="5626100" y="6270071"/>
            <a:ext cx="2209800" cy="319087"/>
          </a:xfrm>
          <a:prstGeom prst="homePlate">
            <a:avLst>
              <a:gd name="adj" fmla="val 189304"/>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5651500" y="6219826"/>
            <a:ext cx="1905000" cy="369332"/>
          </a:xfrm>
          <a:prstGeom prst="rect">
            <a:avLst/>
          </a:prstGeom>
          <a:noFill/>
        </p:spPr>
        <p:txBody>
          <a:bodyPr wrap="square" rtlCol="0">
            <a:spAutoFit/>
          </a:bodyPr>
          <a:lstStyle/>
          <a:p>
            <a:r>
              <a:rPr lang="en-US" b="1" dirty="0" smtClean="0">
                <a:solidFill>
                  <a:schemeClr val="bg1">
                    <a:lumMod val="50000"/>
                  </a:schemeClr>
                </a:solidFill>
              </a:rPr>
              <a:t>Bill increases</a:t>
            </a:r>
            <a:endParaRPr lang="en-US" b="1" dirty="0">
              <a:solidFill>
                <a:schemeClr val="bg1">
                  <a:lumMod val="50000"/>
                </a:schemeClr>
              </a:solidFill>
            </a:endParaRPr>
          </a:p>
        </p:txBody>
      </p:sp>
      <p:sp>
        <p:nvSpPr>
          <p:cNvPr id="17" name="Pentagon 16"/>
          <p:cNvSpPr/>
          <p:nvPr/>
        </p:nvSpPr>
        <p:spPr>
          <a:xfrm rot="10800000">
            <a:off x="1397000" y="6270069"/>
            <a:ext cx="4038600" cy="319087"/>
          </a:xfrm>
          <a:prstGeom prst="homePlate">
            <a:avLst>
              <a:gd name="adj" fmla="val 189304"/>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p:cNvSpPr txBox="1"/>
          <p:nvPr/>
        </p:nvSpPr>
        <p:spPr>
          <a:xfrm>
            <a:off x="1993900" y="6219826"/>
            <a:ext cx="3505200" cy="369332"/>
          </a:xfrm>
          <a:prstGeom prst="rect">
            <a:avLst/>
          </a:prstGeom>
          <a:noFill/>
        </p:spPr>
        <p:txBody>
          <a:bodyPr wrap="square" rtlCol="0">
            <a:spAutoFit/>
          </a:bodyPr>
          <a:lstStyle/>
          <a:p>
            <a:r>
              <a:rPr lang="en-US" b="1" dirty="0" smtClean="0">
                <a:solidFill>
                  <a:schemeClr val="bg1">
                    <a:lumMod val="50000"/>
                  </a:schemeClr>
                </a:solidFill>
              </a:rPr>
              <a:t>Bill decreases (savings)</a:t>
            </a:r>
            <a:endParaRPr lang="en-US" b="1" dirty="0">
              <a:solidFill>
                <a:schemeClr val="bg1">
                  <a:lumMod val="50000"/>
                </a:schemeClr>
              </a:solidFill>
            </a:endParaRPr>
          </a:p>
        </p:txBody>
      </p:sp>
      <p:sp>
        <p:nvSpPr>
          <p:cNvPr id="7" name="Slide Number Placeholder 6"/>
          <p:cNvSpPr>
            <a:spLocks noGrp="1"/>
          </p:cNvSpPr>
          <p:nvPr>
            <p:ph type="sldNum" sz="quarter" idx="12"/>
          </p:nvPr>
        </p:nvSpPr>
        <p:spPr/>
        <p:txBody>
          <a:bodyPr/>
          <a:lstStyle/>
          <a:p>
            <a:r>
              <a:rPr lang="en-US" dirty="0" smtClean="0"/>
              <a:t>The Brattle Group</a:t>
            </a:r>
          </a:p>
        </p:txBody>
      </p:sp>
    </p:spTree>
    <p:extLst>
      <p:ext uri="{BB962C8B-B14F-4D97-AF65-F5344CB8AC3E}">
        <p14:creationId xmlns:p14="http://schemas.microsoft.com/office/powerpoint/2010/main" xmlns="" val="3399140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And low income customers do respond</a:t>
            </a:r>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0" y="1219200"/>
            <a:ext cx="7796212" cy="5305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Slide Number Placeholder 4"/>
          <p:cNvSpPr>
            <a:spLocks noGrp="1"/>
          </p:cNvSpPr>
          <p:nvPr>
            <p:ph type="sldNum" sz="quarter" idx="12"/>
          </p:nvPr>
        </p:nvSpPr>
        <p:spPr/>
        <p:txBody>
          <a:bodyPr/>
          <a:lstStyle/>
          <a:p>
            <a:r>
              <a:rPr lang="en-US" dirty="0" smtClean="0"/>
              <a:t>The Brattle Group</a:t>
            </a:r>
          </a:p>
        </p:txBody>
      </p:sp>
    </p:spTree>
    <p:extLst>
      <p:ext uri="{BB962C8B-B14F-4D97-AF65-F5344CB8AC3E}">
        <p14:creationId xmlns:p14="http://schemas.microsoft.com/office/powerpoint/2010/main" xmlns="" val="4329606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1221</TotalTime>
  <Words>465</Words>
  <Application>Microsoft Office PowerPoint</Application>
  <PresentationFormat>On-screen Show (4:3)</PresentationFormat>
  <Paragraphs>49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WILL THE SMART GRID ENABLE DYNAMIC PRICING?   </vt:lpstr>
      <vt:lpstr>The Smart Grid is rolling out at a rapid clip </vt:lpstr>
      <vt:lpstr>Has the tide turned?</vt:lpstr>
      <vt:lpstr>What has made a difference?</vt:lpstr>
      <vt:lpstr>When filtered by rate and technology, the impacts yield a “Manhattan Skyline”   </vt:lpstr>
      <vt:lpstr>The best-designed pilots allow us to infer the “Arc of Price Responsiveness” with much clarity </vt:lpstr>
      <vt:lpstr>In most cases, the inclusion of enabling technology boosts price responsiveness </vt:lpstr>
      <vt:lpstr>Low income customers are likely to benefit from dynamic pricing, even if they don’t respond  </vt:lpstr>
      <vt:lpstr>And low income customers do respond</vt:lpstr>
      <vt:lpstr>References </vt:lpstr>
      <vt:lpstr>Biography </vt:lpstr>
    </vt:vector>
  </TitlesOfParts>
  <Company>The Brattle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Palmer, Jenny</dc:creator>
  <cp:lastModifiedBy> </cp:lastModifiedBy>
  <cp:revision>29</cp:revision>
  <dcterms:created xsi:type="dcterms:W3CDTF">2011-07-06T00:11:17Z</dcterms:created>
  <dcterms:modified xsi:type="dcterms:W3CDTF">2011-10-24T16:04:04Z</dcterms:modified>
</cp:coreProperties>
</file>